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1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Roboto Condensed" panose="020B0604020202020204" charset="0"/>
      <p:regular r:id="rId8"/>
      <p:bold r:id="rId9"/>
      <p:italic r:id="rId10"/>
      <p:boldItalic r:id="rId11"/>
    </p:embeddedFont>
    <p:embeddedFont>
      <p:font typeface="Arvo" panose="020B0604020202020204" charset="0"/>
      <p:regular r:id="rId12"/>
      <p:bold r:id="rId13"/>
      <p:italic r:id="rId14"/>
      <p:boldItalic r:id="rId15"/>
    </p:embeddedFont>
    <p:embeddedFont>
      <p:font typeface="Roboto Condensed Light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1df65cc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51df65cc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1df65ccb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51df65ccb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7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7999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25" name="Google Shape;25;p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Google Shape;26;p3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Google Shape;32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6" name="Google Shape;46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7" name="Google Shape;47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" name="Google Shape;48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1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2" name="Google Shape;52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" name="Google Shape;54;p4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55" name="Google Shape;55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" name="Google Shape;56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7" name="Google Shape;57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Google Shape;59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0" name="Google Shape;60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arxiv.org/pdf/1611.09326.pdf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github.com/Luolc/AdaBound" TargetMode="External"/><Relationship Id="rId4" Type="http://schemas.openxmlformats.org/officeDocument/2006/relationships/hyperlink" Target="https://github.com/bfortuner/pytorch_tiramisuSecond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docs.opencv.org/3.4/index.html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gif"/><Relationship Id="rId5" Type="http://schemas.openxmlformats.org/officeDocument/2006/relationships/image" Target="../media/image5.png"/><Relationship Id="rId10" Type="http://schemas.openxmlformats.org/officeDocument/2006/relationships/image" Target="../media/image10.gi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600"/>
              <a:t>CSCI 8360 – Project 2</a:t>
            </a:r>
            <a:br>
              <a:rPr lang="en-US" sz="3600"/>
            </a:br>
            <a:r>
              <a:rPr lang="en-US" sz="3600"/>
              <a:t>Cilia Segmentation</a:t>
            </a:r>
            <a:br>
              <a:rPr lang="en-US" sz="3600"/>
            </a:br>
            <a:r>
              <a:rPr lang="en-US" sz="1600"/>
              <a:t>Team linden</a:t>
            </a:r>
            <a:br>
              <a:rPr lang="en-US" sz="1600"/>
            </a:br>
            <a:r>
              <a:rPr lang="en-US" sz="1600"/>
              <a:t>Abolfazl Farahani, Jonathan Myers, and Jiahao Xu</a:t>
            </a:r>
            <a:r>
              <a:rPr lang="en-US" sz="3600"/>
              <a:t/>
            </a:r>
            <a:br>
              <a:rPr lang="en-US" sz="3600"/>
            </a:b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Models</a:t>
            </a:r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1"/>
          </p:nvPr>
        </p:nvSpPr>
        <p:spPr>
          <a:xfrm>
            <a:off x="106125" y="1412300"/>
            <a:ext cx="4415400" cy="2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b="1" dirty="0">
                <a:solidFill>
                  <a:srgbClr val="FF9800"/>
                </a:solidFill>
              </a:rPr>
              <a:t>Optical Flow</a:t>
            </a:r>
            <a:endParaRPr sz="1400" b="1" dirty="0">
              <a:solidFill>
                <a:srgbClr val="FF98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b="1" dirty="0">
                <a:solidFill>
                  <a:srgbClr val="FF9800"/>
                </a:solidFill>
              </a:rPr>
              <a:t>Variance</a:t>
            </a:r>
            <a:endParaRPr sz="1400" b="1" dirty="0">
              <a:solidFill>
                <a:srgbClr val="FF98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b="1" dirty="0">
                <a:solidFill>
                  <a:srgbClr val="FF9800"/>
                </a:solidFill>
              </a:rPr>
              <a:t>Tiramisu Convolutional Neural Network 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dirty="0"/>
              <a:t>(</a:t>
            </a:r>
            <a:r>
              <a:rPr lang="en-US" sz="1400" u="sng" dirty="0">
                <a:solidFill>
                  <a:schemeClr val="hlink"/>
                </a:solidFill>
                <a:hlinkClick r:id="rId3"/>
              </a:rPr>
              <a:t>https://arxiv.org/pdf/1611.09326.pdf</a:t>
            </a:r>
            <a:r>
              <a:rPr lang="en-US" sz="1400" dirty="0"/>
              <a:t>)</a:t>
            </a:r>
            <a:endParaRPr sz="1400" dirty="0"/>
          </a:p>
          <a:p>
            <a:pPr marL="171450" indent="-190500"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/>
              <a:t>Brendan </a:t>
            </a:r>
            <a:r>
              <a:rPr lang="en-US" sz="1400" dirty="0" err="1"/>
              <a:t>Fortuner</a:t>
            </a:r>
            <a:r>
              <a:rPr lang="en-US" sz="1400" dirty="0"/>
              <a:t> (</a:t>
            </a:r>
            <a:r>
              <a:rPr lang="en-US" sz="1400" u="sng" dirty="0">
                <a:solidFill>
                  <a:schemeClr val="hlink"/>
                </a:solidFill>
                <a:hlinkClick r:id="rId4"/>
              </a:rPr>
              <a:t>https://github.com/bfortuner/pytorch_tiramisuSecond</a:t>
            </a:r>
            <a:r>
              <a:rPr lang="en-US" sz="1400" dirty="0"/>
              <a:t>)</a:t>
            </a:r>
          </a:p>
          <a:p>
            <a:pPr marL="17145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 err="1" smtClean="0"/>
              <a:t>AdaBound</a:t>
            </a:r>
            <a:r>
              <a:rPr lang="en-US" sz="1400" dirty="0" smtClean="0"/>
              <a:t> </a:t>
            </a:r>
            <a:r>
              <a:rPr lang="en-US" sz="1400" dirty="0"/>
              <a:t>(</a:t>
            </a:r>
            <a:r>
              <a:rPr lang="en-US" sz="1400" u="sng" dirty="0">
                <a:solidFill>
                  <a:schemeClr val="hlink"/>
                </a:solidFill>
                <a:hlinkClick r:id="rId5"/>
              </a:rPr>
              <a:t>https://github.com/Luolc/AdaBound</a:t>
            </a:r>
            <a:r>
              <a:rPr lang="en-US" sz="1400" dirty="0" smtClean="0"/>
              <a:t>)</a:t>
            </a:r>
            <a:endParaRPr sz="1400" dirty="0"/>
          </a:p>
        </p:txBody>
      </p:sp>
      <p:grpSp>
        <p:nvGrpSpPr>
          <p:cNvPr id="74" name="Google Shape;74;p6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75" name="Google Shape;75;p6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6"/>
          <p:cNvSpPr txBox="1">
            <a:spLocks noGrp="1"/>
          </p:cNvSpPr>
          <p:nvPr>
            <p:ph type="body" idx="2"/>
          </p:nvPr>
        </p:nvSpPr>
        <p:spPr>
          <a:xfrm>
            <a:off x="106125" y="3564787"/>
            <a:ext cx="2469900" cy="13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rgbClr val="FF9800"/>
                </a:solidFill>
              </a:rPr>
              <a:t>Best Accuracy for each model</a:t>
            </a:r>
            <a:endParaRPr sz="1200" dirty="0">
              <a:solidFill>
                <a:srgbClr val="FF9800"/>
              </a:solidFill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200" dirty="0"/>
              <a:t>Tiramisu: 40.6%</a:t>
            </a:r>
            <a:endParaRPr sz="1200" dirty="0"/>
          </a:p>
          <a:p>
            <a:pPr marL="17145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200" dirty="0"/>
              <a:t>Optical Flow: 22.2%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200" dirty="0"/>
              <a:t>Variance: 1%</a:t>
            </a:r>
            <a:endParaRPr sz="1200" dirty="0"/>
          </a:p>
          <a:p>
            <a:pPr marL="171450" lvl="0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171450" lvl="0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171450" lvl="0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171450" lvl="0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endParaRPr sz="1200" b="1" dirty="0"/>
          </a:p>
        </p:txBody>
      </p:sp>
      <p:pic>
        <p:nvPicPr>
          <p:cNvPr id="22" name="Google Shape;90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67315" y="3564787"/>
            <a:ext cx="2168242" cy="155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9572" y="537109"/>
            <a:ext cx="2070693" cy="34766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9313" y="1652386"/>
            <a:ext cx="1336000" cy="286632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 flipV="1">
            <a:off x="6337000" y="1816923"/>
            <a:ext cx="929100" cy="26008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425313" y="2323814"/>
            <a:ext cx="862386" cy="218351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oogle Shape;100;p6"/>
          <p:cNvCxnSpPr/>
          <p:nvPr/>
        </p:nvCxnSpPr>
        <p:spPr>
          <a:xfrm>
            <a:off x="1014749" y="3480157"/>
            <a:ext cx="1746842" cy="265268"/>
          </a:xfrm>
          <a:prstGeom prst="straightConnector1">
            <a:avLst/>
          </a:prstGeom>
          <a:noFill/>
          <a:ln w="19050" cap="flat" cmpd="sng">
            <a:solidFill>
              <a:srgbClr val="2B608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100;p6"/>
          <p:cNvCxnSpPr/>
          <p:nvPr/>
        </p:nvCxnSpPr>
        <p:spPr>
          <a:xfrm>
            <a:off x="3009680" y="2275413"/>
            <a:ext cx="1776758" cy="154267"/>
          </a:xfrm>
          <a:prstGeom prst="straightConnector1">
            <a:avLst/>
          </a:prstGeom>
          <a:noFill/>
          <a:ln w="19050" cap="flat" cmpd="sng">
            <a:solidFill>
              <a:srgbClr val="2B608B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Preprocessing</a:t>
            </a:r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body" idx="2"/>
          </p:nvPr>
        </p:nvSpPr>
        <p:spPr>
          <a:xfrm>
            <a:off x="106129" y="1890450"/>
            <a:ext cx="3654900" cy="17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rgbClr val="FF9800"/>
                </a:solidFill>
              </a:rPr>
              <a:t>OpenCV</a:t>
            </a:r>
            <a:r>
              <a:rPr lang="en-US" sz="1200">
                <a:solidFill>
                  <a:srgbClr val="FF9800"/>
                </a:solidFill>
              </a:rPr>
              <a:t> </a:t>
            </a:r>
            <a:endParaRPr sz="1200">
              <a:solidFill>
                <a:srgbClr val="FF98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u="sng">
                <a:solidFill>
                  <a:schemeClr val="hlink"/>
                </a:solidFill>
                <a:hlinkClick r:id="rId3"/>
              </a:rPr>
              <a:t>(https://docs.opencv.org/3.4/index.html</a:t>
            </a:r>
            <a:r>
              <a:rPr lang="en-US" sz="1000"/>
              <a:t>)</a:t>
            </a:r>
            <a:endParaRPr sz="1000"/>
          </a:p>
          <a:p>
            <a:pPr marL="17145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200"/>
              <a:t>Clahe: Equalizer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200"/>
              <a:t>Bilateral Filter: Soothing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200"/>
              <a:t>Gaussian Blur: Remove Noise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200"/>
              <a:t>Video Stabilizing: Remove camera shake</a:t>
            </a:r>
            <a:endParaRPr sz="1200"/>
          </a:p>
          <a:p>
            <a:pPr marL="171450" lvl="0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171450" lvl="0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171450" lvl="0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171450" lvl="0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endParaRPr sz="1200" b="1"/>
          </a:p>
        </p:txBody>
      </p:sp>
      <p:sp>
        <p:nvSpPr>
          <p:cNvPr id="97" name="Google Shape;97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pSp>
        <p:nvGrpSpPr>
          <p:cNvPr id="98" name="Google Shape;98;p7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99" name="Google Shape;99;p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3" name="Google Shape;11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0833" y="1509304"/>
            <a:ext cx="1555676" cy="69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0833" y="2261615"/>
            <a:ext cx="1554951" cy="839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7"/>
          <p:cNvCxnSpPr/>
          <p:nvPr/>
        </p:nvCxnSpPr>
        <p:spPr>
          <a:xfrm rot="10800000" flipH="1">
            <a:off x="2014856" y="1985009"/>
            <a:ext cx="1698300" cy="587400"/>
          </a:xfrm>
          <a:prstGeom prst="straightConnector1">
            <a:avLst/>
          </a:prstGeom>
          <a:noFill/>
          <a:ln w="19050" cap="flat" cmpd="sng">
            <a:solidFill>
              <a:srgbClr val="2B608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" name="Google Shape;116;p7"/>
          <p:cNvCxnSpPr/>
          <p:nvPr/>
        </p:nvCxnSpPr>
        <p:spPr>
          <a:xfrm rot="10800000" flipH="1">
            <a:off x="2047127" y="2823636"/>
            <a:ext cx="1713900" cy="49800"/>
          </a:xfrm>
          <a:prstGeom prst="straightConnector1">
            <a:avLst/>
          </a:prstGeom>
          <a:noFill/>
          <a:ln w="19050" cap="flat" cmpd="sng">
            <a:solidFill>
              <a:srgbClr val="2B608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7" name="Google Shape;117;p7"/>
          <p:cNvCxnSpPr/>
          <p:nvPr/>
        </p:nvCxnSpPr>
        <p:spPr>
          <a:xfrm>
            <a:off x="2488727" y="3124651"/>
            <a:ext cx="1272300" cy="274500"/>
          </a:xfrm>
          <a:prstGeom prst="straightConnector1">
            <a:avLst/>
          </a:prstGeom>
          <a:noFill/>
          <a:ln w="19050" cap="flat" cmpd="sng">
            <a:solidFill>
              <a:srgbClr val="2B608B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18" name="Google Shape;118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66918" y="1863680"/>
            <a:ext cx="1645300" cy="1096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00833" y="3138122"/>
            <a:ext cx="1554951" cy="97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54263" y="2945159"/>
            <a:ext cx="1675637" cy="1117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7"/>
          <p:cNvSpPr/>
          <p:nvPr/>
        </p:nvSpPr>
        <p:spPr>
          <a:xfrm>
            <a:off x="6678553" y="1743304"/>
            <a:ext cx="24342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0" u="none" strike="noStrike" cap="non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rPr>
              <a:t>Tiramisu </a:t>
            </a:r>
            <a:endParaRPr sz="1400" b="1" i="0" u="none" strike="noStrike" cap="none">
              <a:solidFill>
                <a:srgbClr val="FF98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0" u="none" strike="noStrike" cap="non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rPr>
              <a:t>Confidence 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0" u="none" strike="noStrike" cap="none">
                <a:solidFill>
                  <a:srgbClr val="FF9800"/>
                </a:solidFill>
                <a:latin typeface="Arial"/>
                <a:ea typeface="Arial"/>
                <a:cs typeface="Arial"/>
                <a:sym typeface="Arial"/>
              </a:rPr>
              <a:t>Grew</a:t>
            </a:r>
            <a:endParaRPr sz="1400" b="1" i="0" u="none" strike="noStrike" cap="none">
              <a:solidFill>
                <a:srgbClr val="FF98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7"/>
          <p:cNvSpPr/>
          <p:nvPr/>
        </p:nvSpPr>
        <p:spPr>
          <a:xfrm rot="2844786">
            <a:off x="6061276" y="1851810"/>
            <a:ext cx="2292422" cy="2139555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>
            <a:solidFill>
              <a:srgbClr val="2B608B"/>
            </a:solidFill>
            <a:prstDash val="solid"/>
            <a:round/>
            <a:headEnd type="none" w="sm" len="sm"/>
            <a:tailEnd type="stealth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45158" y="1909790"/>
            <a:ext cx="474632" cy="270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2500" y="4167134"/>
            <a:ext cx="754275" cy="7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97924" y="4159980"/>
            <a:ext cx="754262" cy="7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7"/>
          <p:cNvCxnSpPr/>
          <p:nvPr/>
        </p:nvCxnSpPr>
        <p:spPr>
          <a:xfrm>
            <a:off x="2855100" y="3504875"/>
            <a:ext cx="857400" cy="469800"/>
          </a:xfrm>
          <a:prstGeom prst="straightConnector1">
            <a:avLst/>
          </a:prstGeom>
          <a:noFill/>
          <a:ln w="19050" cap="flat" cmpd="sng">
            <a:solidFill>
              <a:srgbClr val="2B608B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132" name="Google Shape;132;p8"/>
          <p:cNvSpPr txBox="1">
            <a:spLocks noGrp="1"/>
          </p:cNvSpPr>
          <p:nvPr>
            <p:ph type="body" idx="2"/>
          </p:nvPr>
        </p:nvSpPr>
        <p:spPr>
          <a:xfrm>
            <a:off x="106125" y="1890450"/>
            <a:ext cx="3654900" cy="15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200"/>
              <a:t>Using object motion detection techniques</a:t>
            </a:r>
            <a:endParaRPr sz="1200"/>
          </a:p>
          <a:p>
            <a:pPr marL="17145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200"/>
              <a:t>Focusing on the area of interest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200"/>
              <a:t>cropping the image based on existence of Cilia 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200"/>
              <a:t>Feeding the new input to the segmentation model.</a:t>
            </a:r>
            <a:endParaRPr sz="1200"/>
          </a:p>
          <a:p>
            <a:pPr marL="171450" lvl="0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171450" lvl="0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171450" lvl="0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171450" lvl="0" indent="-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2000"/>
              <a:buNone/>
            </a:pPr>
            <a:endParaRPr sz="1200" b="1"/>
          </a:p>
        </p:txBody>
      </p:sp>
      <p:sp>
        <p:nvSpPr>
          <p:cNvPr id="133" name="Google Shape;133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pSp>
        <p:nvGrpSpPr>
          <p:cNvPr id="134" name="Google Shape;134;p8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35" name="Google Shape;135;p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9" name="Google Shape;1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198" y="3557475"/>
            <a:ext cx="1168500" cy="11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575" y="3557475"/>
            <a:ext cx="1168500" cy="11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7050" y="1622300"/>
            <a:ext cx="1396875" cy="13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2304" y="1616971"/>
            <a:ext cx="1396875" cy="13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1925" y="3557475"/>
            <a:ext cx="1168500" cy="11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 txBox="1"/>
          <p:nvPr/>
        </p:nvSpPr>
        <p:spPr>
          <a:xfrm>
            <a:off x="4180225" y="3028225"/>
            <a:ext cx="11685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Predicted Mask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>
            <a:off x="6161429" y="3028225"/>
            <a:ext cx="11685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Ground truth</a:t>
            </a:r>
            <a:endParaRPr/>
          </a:p>
        </p:txBody>
      </p:sp>
      <p:sp>
        <p:nvSpPr>
          <p:cNvPr id="156" name="Google Shape;156;p8"/>
          <p:cNvSpPr/>
          <p:nvPr/>
        </p:nvSpPr>
        <p:spPr>
          <a:xfrm>
            <a:off x="1911675" y="3833483"/>
            <a:ext cx="1893900" cy="730800"/>
          </a:xfrm>
          <a:prstGeom prst="roundRect">
            <a:avLst>
              <a:gd name="adj" fmla="val 16667"/>
            </a:avLst>
          </a:prstGeom>
          <a:solidFill>
            <a:srgbClr val="3F53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FFFFFF"/>
                </a:solidFill>
              </a:rPr>
              <a:t>Motion detection algorithm</a:t>
            </a:r>
            <a:endParaRPr sz="8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FFFFFF"/>
                </a:solidFill>
              </a:rPr>
              <a:t>Find contours around the object of interest</a:t>
            </a:r>
            <a:endParaRPr sz="8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FFFFFF"/>
                </a:solidFill>
              </a:rPr>
              <a:t>Finding threshold</a:t>
            </a:r>
            <a:endParaRPr sz="800" b="1">
              <a:solidFill>
                <a:srgbClr val="FFFFFF"/>
              </a:solidFill>
            </a:endParaRPr>
          </a:p>
        </p:txBody>
      </p:sp>
      <p:cxnSp>
        <p:nvCxnSpPr>
          <p:cNvPr id="157" name="Google Shape;157;p8"/>
          <p:cNvCxnSpPr/>
          <p:nvPr/>
        </p:nvCxnSpPr>
        <p:spPr>
          <a:xfrm>
            <a:off x="1411946" y="4196404"/>
            <a:ext cx="481800" cy="10800"/>
          </a:xfrm>
          <a:prstGeom prst="straightConnector1">
            <a:avLst/>
          </a:prstGeom>
          <a:noFill/>
          <a:ln w="19050" cap="flat" cmpd="sng">
            <a:solidFill>
              <a:srgbClr val="2B608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8" name="Google Shape;158;p8"/>
          <p:cNvCxnSpPr/>
          <p:nvPr/>
        </p:nvCxnSpPr>
        <p:spPr>
          <a:xfrm>
            <a:off x="3828825" y="4210752"/>
            <a:ext cx="481800" cy="10800"/>
          </a:xfrm>
          <a:prstGeom prst="straightConnector1">
            <a:avLst/>
          </a:prstGeom>
          <a:noFill/>
          <a:ln w="19050" cap="flat" cmpd="sng">
            <a:solidFill>
              <a:srgbClr val="2B608B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>
            <a:spLocks noGrp="1"/>
          </p:cNvSpPr>
          <p:nvPr>
            <p:ph type="ctrTitle" idx="4294967295"/>
          </p:nvPr>
        </p:nvSpPr>
        <p:spPr>
          <a:xfrm>
            <a:off x="1283314" y="3476700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-US" sz="6000" b="1" i="0" u="none" strike="noStrike" cap="none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Questions?</a:t>
            </a:r>
            <a:endParaRPr sz="6000" b="1" i="0" u="none" strike="noStrike" cap="none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4" name="Google Shape;164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65" name="Google Shape;16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7807" y="549207"/>
            <a:ext cx="2862943" cy="2862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</Words>
  <Application>Microsoft Office PowerPoint</Application>
  <PresentationFormat>On-screen Show (16:9)</PresentationFormat>
  <Paragraphs>46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Roboto Condensed</vt:lpstr>
      <vt:lpstr>Arial</vt:lpstr>
      <vt:lpstr>Arvo</vt:lpstr>
      <vt:lpstr>Roboto Condensed Light</vt:lpstr>
      <vt:lpstr>Salerio template</vt:lpstr>
      <vt:lpstr>CSCI 8360 – Project 2 Cilia Segmentation Team linden Abolfazl Farahani, Jonathan Myers, and Jiahao Xu </vt:lpstr>
      <vt:lpstr>Models</vt:lpstr>
      <vt:lpstr>Preprocessing</vt:lpstr>
      <vt:lpstr>Future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8360 – Project 2 Cilia Segmentation Team linden Abolfazl Farahani, Jonathan Myers, and Jiahao Xu </dc:title>
  <dc:creator>Jonathan Brett Myers</dc:creator>
  <cp:lastModifiedBy>Jonathan Brett Myers</cp:lastModifiedBy>
  <cp:revision>1</cp:revision>
  <dcterms:modified xsi:type="dcterms:W3CDTF">2019-03-06T19:00:02Z</dcterms:modified>
</cp:coreProperties>
</file>